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679" r:id="rId2"/>
    <p:sldId id="2692" r:id="rId3"/>
    <p:sldId id="2701" r:id="rId4"/>
    <p:sldId id="2693" r:id="rId5"/>
    <p:sldId id="2694" r:id="rId6"/>
    <p:sldId id="2695" r:id="rId7"/>
    <p:sldId id="2696" r:id="rId8"/>
    <p:sldId id="2697" r:id="rId9"/>
    <p:sldId id="2698" r:id="rId10"/>
    <p:sldId id="2699" r:id="rId11"/>
    <p:sldId id="2700" r:id="rId12"/>
    <p:sldId id="2691" r:id="rId13"/>
    <p:sldId id="2690" r:id="rId14"/>
    <p:sldId id="2680" r:id="rId15"/>
    <p:sldId id="2681" r:id="rId16"/>
    <p:sldId id="2682" r:id="rId17"/>
    <p:sldId id="2683" r:id="rId18"/>
    <p:sldId id="2684" r:id="rId19"/>
    <p:sldId id="2685" r:id="rId20"/>
    <p:sldId id="2686" r:id="rId21"/>
    <p:sldId id="2687" r:id="rId22"/>
    <p:sldId id="2688" r:id="rId23"/>
    <p:sldId id="2689" r:id="rId24"/>
    <p:sldId id="168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FBD5"/>
    <a:srgbClr val="531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1" autoAdjust="0"/>
    <p:restoredTop sz="94959" autoAdjust="0"/>
  </p:normalViewPr>
  <p:slideViewPr>
    <p:cSldViewPr snapToGrid="0">
      <p:cViewPr varScale="1">
        <p:scale>
          <a:sx n="74" d="100"/>
          <a:sy n="74" d="100"/>
        </p:scale>
        <p:origin x="51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2150-F52B-4562-9C2C-4746EC7F37A6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D9E01-D78D-4A8A-8DC7-C97840D7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6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9E01-D78D-4A8A-8DC7-C97840D7B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63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877" y="2235200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7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7B18E7-4B33-4C56-AD37-080DE2EB610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9614" y="844331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70C0"/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7683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127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17722"/>
          </a:xfrm>
        </p:spPr>
        <p:txBody>
          <a:bodyPr>
            <a:normAutofit/>
          </a:bodyPr>
          <a:lstStyle>
            <a:lvl1pPr>
              <a:defRPr sz="28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461"/>
            <a:ext cx="10515600" cy="4851502"/>
          </a:xfrm>
        </p:spPr>
        <p:txBody>
          <a:bodyPr/>
          <a:lstStyle>
            <a:lvl1pPr>
              <a:defRPr sz="20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  <a:lvl2pPr marL="444500" indent="-228600">
              <a:buFont typeface="Wingdings" panose="05000000000000000000" pitchFamily="2" charset="2"/>
              <a:buChar char="ü"/>
              <a:defRPr sz="18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2pPr>
            <a:lvl3pPr marL="628650" indent="-228600">
              <a:defRPr sz="16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defRPr>
            </a:lvl3pPr>
            <a:lvl4pPr marL="804863" indent="-228600">
              <a:defRPr sz="16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defRPr>
            </a:lvl4pPr>
            <a:lvl5pPr marL="990600" indent="-228600">
              <a:defRPr sz="16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5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E2DC2-D5D6-4FC9-B63F-F245F76493CA}" type="datetime1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0C522-B119-48A5-8E1F-214B30D836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9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583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6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8" r:id="rId4"/>
    <p:sldLayoutId id="2147483710" r:id="rId5"/>
    <p:sldLayoutId id="2147483714" r:id="rId6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000" kern="1200">
          <a:solidFill>
            <a:srgbClr val="0070C0"/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600" kern="1200">
          <a:solidFill>
            <a:schemeClr val="tx1">
              <a:lumMod val="95000"/>
              <a:lumOff val="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장난감, 방, 남자이(가) 표시된 사진&#10;&#10;자동 생성된 설명">
            <a:extLst>
              <a:ext uri="{FF2B5EF4-FFF2-40B4-BE49-F238E27FC236}">
                <a16:creationId xmlns:a16="http://schemas.microsoft.com/office/drawing/2014/main" id="{CBD0BBEC-B0B7-4A66-AF67-61072582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96C5D6-A6A9-4E06-A520-3E066D3E0210}"/>
              </a:ext>
            </a:extLst>
          </p:cNvPr>
          <p:cNvSpPr/>
          <p:nvPr/>
        </p:nvSpPr>
        <p:spPr>
          <a:xfrm>
            <a:off x="8323086" y="6220395"/>
            <a:ext cx="1051057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Hongsuk</a:t>
            </a:r>
            <a:r>
              <a:rPr kumimoji="1"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Yi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9635ED-FCF3-4851-9978-77FE797545C0}"/>
              </a:ext>
            </a:extLst>
          </p:cNvPr>
          <p:cNvSpPr/>
          <p:nvPr/>
        </p:nvSpPr>
        <p:spPr>
          <a:xfrm>
            <a:off x="643812" y="1361998"/>
            <a:ext cx="11038115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/>
            <a:r>
              <a:rPr lang="en-US" altLang="ko-KR" sz="3200" b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Quantum Computer</a:t>
            </a:r>
            <a:endParaRPr lang="en-US" altLang="ko-KR" sz="32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CAED6A-2B8B-41D1-9DE6-37B95FD871E0}"/>
              </a:ext>
            </a:extLst>
          </p:cNvPr>
          <p:cNvSpPr/>
          <p:nvPr/>
        </p:nvSpPr>
        <p:spPr>
          <a:xfrm>
            <a:off x="3278595" y="238812"/>
            <a:ext cx="2882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양자컴퓨터의 구조</a:t>
            </a:r>
            <a:endParaRPr lang="en-US" altLang="ko-KR" sz="2800" dirty="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C79507-219A-4A39-9CA1-1E1554898786}"/>
              </a:ext>
            </a:extLst>
          </p:cNvPr>
          <p:cNvSpPr/>
          <p:nvPr/>
        </p:nvSpPr>
        <p:spPr>
          <a:xfrm>
            <a:off x="1743940" y="406934"/>
            <a:ext cx="679674" cy="41665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2025</a:t>
            </a:r>
            <a:endParaRPr kumimoji="1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9479BE-082E-416F-A2F9-CCED8AB47699}"/>
              </a:ext>
            </a:extLst>
          </p:cNvPr>
          <p:cNvSpPr/>
          <p:nvPr/>
        </p:nvSpPr>
        <p:spPr>
          <a:xfrm>
            <a:off x="10028611" y="6266561"/>
            <a:ext cx="1128712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hsyi@kisti.re.kr</a:t>
            </a:r>
            <a:endParaRPr lang="ko-KR" altLang="en-US" sz="1200" dirty="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47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D381B9-048A-44C5-B250-9C79EC2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75A54A-C1E3-41EB-99CB-E04D25D0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8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D381B9-048A-44C5-B250-9C79EC2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75A54A-C1E3-41EB-99CB-E04D25D0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2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23AEE-0ADA-40AA-8402-82DECD98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FD135F-CAD6-42F3-A9C0-2B2EECB14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752475"/>
            <a:ext cx="89535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41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ACEB7-BBD0-4403-8D0C-AACCE69E9E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만능 양자컴퓨터</a:t>
            </a:r>
            <a:endParaRPr lang="en-US" altLang="ko-KR"/>
          </a:p>
          <a:p>
            <a:pPr lvl="1"/>
            <a:r>
              <a:rPr lang="ko-KR" altLang="en-US"/>
              <a:t>에러 냉성</a:t>
            </a:r>
            <a:r>
              <a:rPr lang="en-US" altLang="ko-KR"/>
              <a:t>(Error-tolerant)</a:t>
            </a:r>
            <a:r>
              <a:rPr lang="ko-KR" altLang="en-US"/>
              <a:t> 양자컴퓨터 </a:t>
            </a:r>
            <a:endParaRPr lang="en-US" altLang="ko-KR"/>
          </a:p>
          <a:p>
            <a:r>
              <a:rPr lang="ko-KR" altLang="en-US"/>
              <a:t>비만능 양자컴퓨터</a:t>
            </a:r>
            <a:endParaRPr lang="en-US" altLang="ko-KR"/>
          </a:p>
          <a:p>
            <a:pPr lvl="1"/>
            <a:r>
              <a:rPr lang="ko-KR" altLang="en-US"/>
              <a:t>에러 내성이 없는 </a:t>
            </a:r>
            <a:r>
              <a:rPr lang="en-US" altLang="ko-KR"/>
              <a:t>NISQ (Noisy</a:t>
            </a:r>
            <a:r>
              <a:rPr lang="ko-KR" altLang="en-US"/>
              <a:t> </a:t>
            </a:r>
            <a:r>
              <a:rPr lang="en-US" altLang="ko-KR"/>
              <a:t>Intermediate</a:t>
            </a:r>
            <a:r>
              <a:rPr lang="ko-KR" altLang="en-US"/>
              <a:t> </a:t>
            </a:r>
            <a:r>
              <a:rPr lang="en-US" altLang="ko-KR"/>
              <a:t>Scale Quantum) </a:t>
            </a:r>
          </a:p>
          <a:p>
            <a:r>
              <a:rPr lang="ko-KR" altLang="en-US"/>
              <a:t>비고전컴퓨터</a:t>
            </a:r>
            <a:endParaRPr lang="en-US" altLang="ko-KR"/>
          </a:p>
          <a:p>
            <a:pPr lvl="1"/>
            <a:r>
              <a:rPr lang="ko-KR" altLang="en-US"/>
              <a:t>양자 어닐러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9328FE-1753-43DD-A605-0A8ABE50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양자컴퓨터의 종류</a:t>
            </a:r>
          </a:p>
        </p:txBody>
      </p:sp>
    </p:spTree>
    <p:extLst>
      <p:ext uri="{BB962C8B-B14F-4D97-AF65-F5344CB8AC3E}">
        <p14:creationId xmlns:p14="http://schemas.microsoft.com/office/powerpoint/2010/main" val="417799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ACEB7-BBD0-4403-8D0C-AACCE69E9E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만능형</a:t>
            </a:r>
            <a:endParaRPr lang="en-US" altLang="ko-KR"/>
          </a:p>
          <a:p>
            <a:pPr lvl="1"/>
            <a:r>
              <a:rPr lang="ko-KR" altLang="en-US"/>
              <a:t>양자회로 모델</a:t>
            </a:r>
            <a:r>
              <a:rPr lang="en-US" altLang="ko-KR"/>
              <a:t>~ </a:t>
            </a:r>
            <a:r>
              <a:rPr lang="ko-KR" altLang="en-US"/>
              <a:t>양자 게이트를 이용한다</a:t>
            </a:r>
            <a:r>
              <a:rPr lang="en-US" altLang="ko-KR"/>
              <a:t>.</a:t>
            </a:r>
          </a:p>
          <a:p>
            <a:r>
              <a:rPr lang="ko-KR" altLang="en-US"/>
              <a:t>특화형</a:t>
            </a:r>
            <a:endParaRPr lang="en-US" altLang="ko-KR"/>
          </a:p>
          <a:p>
            <a:pPr lvl="1"/>
            <a:r>
              <a:rPr lang="ko-KR" altLang="en-US"/>
              <a:t>양자 어닐링은 </a:t>
            </a:r>
            <a:r>
              <a:rPr lang="en-US" altLang="ko-KR"/>
              <a:t>Ising model</a:t>
            </a:r>
            <a:r>
              <a:rPr lang="ko-KR" altLang="en-US"/>
              <a:t>의 기저상태를 계산할 목적으로 특화한 계산 모델이다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D-wave </a:t>
            </a:r>
            <a:r>
              <a:rPr lang="ko-KR" altLang="en-US"/>
              <a:t>시스템즈</a:t>
            </a:r>
            <a:r>
              <a:rPr lang="en-US" altLang="ko-KR"/>
              <a:t>, </a:t>
            </a:r>
            <a:r>
              <a:rPr lang="ko-KR" altLang="en-US"/>
              <a:t>구글</a:t>
            </a:r>
            <a:r>
              <a:rPr lang="en-US" altLang="ko-KR"/>
              <a:t>, </a:t>
            </a:r>
            <a:r>
              <a:rPr lang="ko-KR" altLang="en-US"/>
              <a:t>나사 참가 참여 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9328FE-1753-43DD-A605-0A8ABE50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양자 계산 모델의 종류</a:t>
            </a:r>
          </a:p>
        </p:txBody>
      </p:sp>
    </p:spTree>
    <p:extLst>
      <p:ext uri="{BB962C8B-B14F-4D97-AF65-F5344CB8AC3E}">
        <p14:creationId xmlns:p14="http://schemas.microsoft.com/office/powerpoint/2010/main" val="254357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ACEB7-BBD0-4403-8D0C-AACCE69E9E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양자비트 초기화 </a:t>
            </a:r>
            <a:endParaRPr lang="en-US" altLang="ko-KR"/>
          </a:p>
          <a:p>
            <a:r>
              <a:rPr lang="ko-KR" altLang="en-US"/>
              <a:t>양자 연산 </a:t>
            </a:r>
            <a:endParaRPr lang="en-US" altLang="ko-KR"/>
          </a:p>
          <a:p>
            <a:r>
              <a:rPr lang="ko-KR" altLang="en-US"/>
              <a:t>양자 계산 결과 읽기</a:t>
            </a:r>
            <a:endParaRPr lang="en-US" altLang="ko-KR"/>
          </a:p>
          <a:p>
            <a:pPr lvl="1"/>
            <a:r>
              <a:rPr lang="ko-KR" altLang="en-US"/>
              <a:t>양자비트의 상태를 측정 타이밍이 중요하다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9328FE-1753-43DD-A605-0A8ABE50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양자컴퓨터 동작의 흐름 </a:t>
            </a:r>
          </a:p>
        </p:txBody>
      </p:sp>
    </p:spTree>
    <p:extLst>
      <p:ext uri="{BB962C8B-B14F-4D97-AF65-F5344CB8AC3E}">
        <p14:creationId xmlns:p14="http://schemas.microsoft.com/office/powerpoint/2010/main" val="608487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ACEB7-BBD0-4403-8D0C-AACCE69E9E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로드맵</a:t>
            </a:r>
            <a:endParaRPr lang="en-US" altLang="ko-KR"/>
          </a:p>
          <a:p>
            <a:pPr lvl="1"/>
            <a:r>
              <a:rPr lang="ko-KR" altLang="en-US"/>
              <a:t>고전컴퓨터</a:t>
            </a:r>
            <a:endParaRPr lang="en-US" altLang="ko-KR"/>
          </a:p>
          <a:p>
            <a:pPr lvl="1"/>
            <a:r>
              <a:rPr lang="ko-KR" altLang="en-US"/>
              <a:t>비고전컴퓨터</a:t>
            </a:r>
            <a:endParaRPr lang="en-US" altLang="ko-KR"/>
          </a:p>
          <a:p>
            <a:pPr lvl="2"/>
            <a:r>
              <a:rPr lang="ko-KR" altLang="en-US"/>
              <a:t>양자 어닐러</a:t>
            </a:r>
            <a:endParaRPr lang="en-US" altLang="ko-KR"/>
          </a:p>
          <a:p>
            <a:pPr lvl="1"/>
            <a:r>
              <a:rPr lang="ko-KR" altLang="en-US"/>
              <a:t>비만능양자컴퓨터 </a:t>
            </a:r>
            <a:endParaRPr lang="en-US" altLang="ko-KR"/>
          </a:p>
          <a:p>
            <a:pPr lvl="2"/>
            <a:r>
              <a:rPr lang="ko-KR" altLang="en-US"/>
              <a:t>양자 우위 </a:t>
            </a:r>
            <a:r>
              <a:rPr lang="en-US" altLang="ko-KR"/>
              <a:t>(quantum supermacy, </a:t>
            </a:r>
            <a:r>
              <a:rPr lang="ko-KR" altLang="en-US"/>
              <a:t>양자초월성</a:t>
            </a:r>
            <a:r>
              <a:rPr lang="en-US" altLang="ko-KR"/>
              <a:t>) ~ </a:t>
            </a:r>
            <a:r>
              <a:rPr lang="ko-KR" altLang="en-US"/>
              <a:t>계산에서 학술적인 측면 </a:t>
            </a:r>
            <a:endParaRPr lang="en-US" altLang="ko-KR"/>
          </a:p>
          <a:p>
            <a:pPr lvl="2"/>
            <a:r>
              <a:rPr lang="ko-KR" altLang="en-US"/>
              <a:t>양자 </a:t>
            </a:r>
            <a:r>
              <a:rPr lang="en-US" altLang="ko-KR"/>
              <a:t>Speedup (</a:t>
            </a:r>
            <a:r>
              <a:rPr lang="ko-KR" altLang="en-US"/>
              <a:t>양자 어드밴티지</a:t>
            </a:r>
            <a:r>
              <a:rPr lang="en-US" altLang="ko-KR"/>
              <a:t>) ~ </a:t>
            </a:r>
            <a:r>
              <a:rPr lang="ko-KR" altLang="en-US"/>
              <a:t>계산에서 실용적인 측면 </a:t>
            </a:r>
            <a:endParaRPr lang="en-US" altLang="ko-KR"/>
          </a:p>
          <a:p>
            <a:pPr lvl="2"/>
            <a:r>
              <a:rPr lang="ko-KR" altLang="en-US"/>
              <a:t>에러 내성에 불완전한 양자컴퓨터 </a:t>
            </a:r>
            <a:endParaRPr lang="en-US" altLang="ko-KR"/>
          </a:p>
          <a:p>
            <a:pPr lvl="2"/>
            <a:r>
              <a:rPr lang="en-US" altLang="ko-KR"/>
              <a:t>NISQ ~ </a:t>
            </a:r>
            <a:r>
              <a:rPr lang="ko-KR" altLang="en-US"/>
              <a:t>노이즈가 있는 중규모 </a:t>
            </a:r>
            <a:r>
              <a:rPr lang="en-US" altLang="ko-KR"/>
              <a:t>(50~100 </a:t>
            </a:r>
            <a:r>
              <a:rPr lang="ko-KR" altLang="en-US"/>
              <a:t>양자 비트</a:t>
            </a:r>
            <a:r>
              <a:rPr lang="en-US" altLang="ko-KR"/>
              <a:t>) </a:t>
            </a:r>
          </a:p>
          <a:p>
            <a:pPr lvl="1"/>
            <a:r>
              <a:rPr lang="ko-KR" altLang="en-US"/>
              <a:t>만능양자 컴퓨터 </a:t>
            </a:r>
            <a:endParaRPr lang="en-US" altLang="ko-KR"/>
          </a:p>
          <a:p>
            <a:pPr lvl="2"/>
            <a:r>
              <a:rPr lang="en-US" altLang="ko-KR"/>
              <a:t>1995</a:t>
            </a:r>
            <a:r>
              <a:rPr lang="ko-KR" altLang="en-US"/>
              <a:t>년 </a:t>
            </a:r>
            <a:r>
              <a:rPr lang="en-US" altLang="ko-KR"/>
              <a:t>Peper Shor(</a:t>
            </a:r>
            <a:r>
              <a:rPr lang="ko-KR" altLang="en-US"/>
              <a:t>쇼어</a:t>
            </a:r>
            <a:r>
              <a:rPr lang="en-US" altLang="ko-KR"/>
              <a:t>)</a:t>
            </a:r>
            <a:r>
              <a:rPr lang="ko-KR" altLang="en-US"/>
              <a:t> 알고리즘 </a:t>
            </a:r>
            <a:r>
              <a:rPr lang="en-US" altLang="ko-KR"/>
              <a:t>~ </a:t>
            </a:r>
            <a:r>
              <a:rPr lang="ko-KR" altLang="en-US"/>
              <a:t>암호해독이 가능</a:t>
            </a:r>
            <a:endParaRPr lang="en-US" altLang="ko-KR"/>
          </a:p>
          <a:p>
            <a:pPr lvl="2"/>
            <a:r>
              <a:rPr lang="ko-KR" altLang="en-US"/>
              <a:t>그로버 알고리즘 </a:t>
            </a:r>
            <a:r>
              <a:rPr lang="en-US" altLang="ko-KR"/>
              <a:t>~ </a:t>
            </a:r>
            <a:r>
              <a:rPr lang="ko-KR" altLang="en-US"/>
              <a:t>복잡한 탐색 문제를 고속으로 풀 가능성이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9328FE-1753-43DD-A605-0A8ABE50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양자컴퓨터의 개발 로드맵</a:t>
            </a:r>
          </a:p>
        </p:txBody>
      </p:sp>
    </p:spTree>
    <p:extLst>
      <p:ext uri="{BB962C8B-B14F-4D97-AF65-F5344CB8AC3E}">
        <p14:creationId xmlns:p14="http://schemas.microsoft.com/office/powerpoint/2010/main" val="111678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ACEB7-BBD0-4403-8D0C-AACCE69E9E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양자비트는 양자컴퓨터의 정보 최소 단위</a:t>
            </a:r>
            <a:endParaRPr lang="en-US" altLang="ko-KR"/>
          </a:p>
          <a:p>
            <a:pPr lvl="1"/>
            <a:r>
              <a:rPr lang="ko-KR" altLang="en-US"/>
              <a:t>양자비트 </a:t>
            </a:r>
            <a:r>
              <a:rPr lang="en-US" altLang="ko-KR"/>
              <a:t>~ 0, 1, </a:t>
            </a:r>
            <a:r>
              <a:rPr lang="ko-KR" altLang="en-US"/>
              <a:t>중첩상태로 </a:t>
            </a:r>
            <a:endParaRPr lang="en-US" altLang="ko-KR"/>
          </a:p>
          <a:p>
            <a:pPr lvl="1"/>
            <a:r>
              <a:rPr lang="ko-KR" altLang="en-US"/>
              <a:t>블로흐 구</a:t>
            </a:r>
            <a:r>
              <a:rPr lang="en-US" altLang="ko-KR"/>
              <a:t>(Bloch sphere)</a:t>
            </a:r>
            <a:r>
              <a:rPr lang="ko-KR" altLang="en-US"/>
              <a:t>는 </a:t>
            </a:r>
            <a:r>
              <a:rPr lang="en-US" altLang="ko-KR"/>
              <a:t>qubit</a:t>
            </a:r>
            <a:r>
              <a:rPr lang="ko-KR" altLang="en-US"/>
              <a:t>를 나타내는 기하학적 표현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9328FE-1753-43DD-A605-0A8ABE50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비트</a:t>
            </a:r>
            <a:r>
              <a:rPr lang="en-US" altLang="ko-KR"/>
              <a:t>(bit) vs</a:t>
            </a:r>
            <a:r>
              <a:rPr lang="ko-KR" altLang="en-US"/>
              <a:t> 큐비트</a:t>
            </a:r>
            <a:r>
              <a:rPr lang="en-US" altLang="ko-KR"/>
              <a:t>(qubit)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30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9328FE-1753-43DD-A605-0A8ABE50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양자 비트 표기법 </a:t>
            </a:r>
          </a:p>
        </p:txBody>
      </p:sp>
      <p:sp>
        <p:nvSpPr>
          <p:cNvPr id="7" name="AutoShape 4" descr="A 3D visualization of a Bloch sphere illustrating single-qubit quantum gates. The sphere has labeled axes: X, Y, and Z. Show an initial quantum state at the north pole (|0⟩) and arrows indicating rotations caused by common single-qubit gates: X-gate (rotation around X-axis), Y-gate (rotation around Y-axis), and Z-gate (rotation around Z-axis). Also include the Hadamard gate (H), which moves the state to the equator. Use a clean and modern scientific style.">
            <a:extLst>
              <a:ext uri="{FF2B5EF4-FFF2-40B4-BE49-F238E27FC236}">
                <a16:creationId xmlns:a16="http://schemas.microsoft.com/office/drawing/2014/main" id="{76F2A557-B56A-4E27-A113-8F943CF880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8A0043-56F4-4169-9F6D-AAC010FF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380" y="1059679"/>
            <a:ext cx="4858500" cy="486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ACEB7-BBD0-4403-8D0C-AACCE69E9E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IBM </a:t>
            </a:r>
            <a:r>
              <a:rPr lang="ko-KR" altLang="en-US"/>
              <a:t>퀀텀 시스템 </a:t>
            </a:r>
            <a:r>
              <a:rPr lang="en-US" altLang="ko-KR"/>
              <a:t>– </a:t>
            </a:r>
            <a:r>
              <a:rPr lang="ko-KR" altLang="en-US"/>
              <a:t>국내 최초 도입된 상용 양자컴퓨터</a:t>
            </a:r>
            <a:endParaRPr lang="en-US" altLang="ko-KR"/>
          </a:p>
          <a:p>
            <a:pPr lvl="1"/>
            <a:r>
              <a:rPr lang="ko-KR" altLang="en-US"/>
              <a:t>연세대학교 국제캠퍼스 </a:t>
            </a:r>
            <a:r>
              <a:rPr lang="en-US" altLang="ko-KR"/>
              <a:t>2024</a:t>
            </a:r>
            <a:r>
              <a:rPr lang="ko-KR" altLang="en-US"/>
              <a:t>년 </a:t>
            </a:r>
            <a:r>
              <a:rPr lang="en-US" altLang="ko-KR"/>
              <a:t>11</a:t>
            </a:r>
            <a:r>
              <a:rPr lang="ko-KR" altLang="en-US"/>
              <a:t>월</a:t>
            </a:r>
            <a:endParaRPr lang="en-US" altLang="ko-KR"/>
          </a:p>
          <a:p>
            <a:pPr lvl="1"/>
            <a:r>
              <a:rPr lang="en-US" altLang="ko-KR"/>
              <a:t>127 qubit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9328FE-1753-43DD-A605-0A8ABE50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IBM quantum computing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15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B272840-1DA4-4C6A-BE31-403BA05C41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2025. 02.27</a:t>
            </a:r>
            <a:r>
              <a:rPr lang="ko-KR" altLang="en-US" dirty="0"/>
              <a:t>일 </a:t>
            </a:r>
          </a:p>
        </p:txBody>
      </p:sp>
    </p:spTree>
    <p:extLst>
      <p:ext uri="{BB962C8B-B14F-4D97-AF65-F5344CB8AC3E}">
        <p14:creationId xmlns:p14="http://schemas.microsoft.com/office/powerpoint/2010/main" val="202362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ACEB7-BBD0-4403-8D0C-AACCE69E9E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9328FE-1753-43DD-A605-0A8ABE50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8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ACEB7-BBD0-4403-8D0C-AACCE69E9E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9328FE-1753-43DD-A605-0A8ABE50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4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ACEB7-BBD0-4403-8D0C-AACCE69E9E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9328FE-1753-43DD-A605-0A8ABE50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80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ACEB7-BBD0-4403-8D0C-AACCE69E9E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9328FE-1753-43DD-A605-0A8ABE50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76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524000" y="323416"/>
              <a:ext cx="2369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감사합니다</a:t>
              </a: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65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D381B9-048A-44C5-B250-9C79EC2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75A54A-C1E3-41EB-99CB-E04D25D0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C45041-EF4F-4390-8242-8F82F86E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11" y="922283"/>
            <a:ext cx="5600741" cy="11811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59A658-E4F1-44FA-85D6-639C2794B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11" y="2161916"/>
            <a:ext cx="3771928" cy="7143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8794FC-9295-4D19-AD74-EC47384A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11" y="2983348"/>
            <a:ext cx="8448737" cy="361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757DB-495E-46BE-9E5B-A06485C3A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311" y="3501903"/>
            <a:ext cx="4648234" cy="2095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CFBCEF-0167-4C25-9C58-6DD2463EE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311" y="4227218"/>
            <a:ext cx="7010451" cy="1104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A6FDB3-FC21-4C47-A0B9-DB2064215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311" y="3803831"/>
            <a:ext cx="8143935" cy="304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7E7606-BC64-4765-BCBD-878C529DF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311" y="5453430"/>
            <a:ext cx="3429025" cy="2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2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D381B9-048A-44C5-B250-9C79EC2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75A54A-C1E3-41EB-99CB-E04D25D0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8AD49-5AC1-4108-9796-B2A1AD7D3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5" y="932585"/>
            <a:ext cx="3810028" cy="12192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9A104E-6D62-4CBA-BE6F-21CC24E1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7" y="2243129"/>
            <a:ext cx="3067072" cy="23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D381B9-048A-44C5-B250-9C79EC2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75A54A-C1E3-41EB-99CB-E04D25D0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56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D381B9-048A-44C5-B250-9C79EC2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75A54A-C1E3-41EB-99CB-E04D25D0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18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D381B9-048A-44C5-B250-9C79EC2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75A54A-C1E3-41EB-99CB-E04D25D0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16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D381B9-048A-44C5-B250-9C79EC2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75A54A-C1E3-41EB-99CB-E04D25D0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49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D381B9-048A-44C5-B250-9C79EC2B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75A54A-C1E3-41EB-99CB-E04D25D0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9332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8442</TotalTime>
  <Words>239</Words>
  <Application>Microsoft Office PowerPoint</Application>
  <PresentationFormat>와이드스크린</PresentationFormat>
  <Paragraphs>61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12롯데마트드림Bold</vt:lpstr>
      <vt:lpstr>KoPubWorld돋움체_Pro Bold</vt:lpstr>
      <vt:lpstr>KoPubWorld돋움체_Pro Light</vt:lpstr>
      <vt:lpstr>나눔스퀘어</vt:lpstr>
      <vt:lpstr>나눔스퀘어 Bold</vt:lpstr>
      <vt:lpstr>나눔스퀘어_ac Bold</vt:lpstr>
      <vt:lpstr>맑은 고딕</vt:lpstr>
      <vt:lpstr>Agency FB</vt:lpstr>
      <vt:lpstr>Arial</vt:lpstr>
      <vt:lpstr>Calibri</vt:lpstr>
      <vt:lpstr>Wingdings</vt:lpstr>
      <vt:lpstr>1_Office 테마</vt:lpstr>
      <vt:lpstr>PowerPoint 프레젠테이션</vt:lpstr>
      <vt:lpstr>2025. 02.27일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양자컴퓨터의 종류</vt:lpstr>
      <vt:lpstr>양자 계산 모델의 종류</vt:lpstr>
      <vt:lpstr>양자컴퓨터 동작의 흐름 </vt:lpstr>
      <vt:lpstr>양자컴퓨터의 개발 로드맵</vt:lpstr>
      <vt:lpstr>비트(bit) vs 큐비트(qubit)</vt:lpstr>
      <vt:lpstr>양자 비트 표기법 </vt:lpstr>
      <vt:lpstr>IBM quantum computing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1강: 기계학습 생태계의 이해</dc:title>
  <dc:creator>acorn@kisti.re.kr</dc:creator>
  <cp:lastModifiedBy>admin</cp:lastModifiedBy>
  <cp:revision>644</cp:revision>
  <dcterms:created xsi:type="dcterms:W3CDTF">2020-07-02T00:50:42Z</dcterms:created>
  <dcterms:modified xsi:type="dcterms:W3CDTF">2025-02-27T13:03:14Z</dcterms:modified>
</cp:coreProperties>
</file>